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88" r:id="rId5"/>
    <p:sldId id="289" r:id="rId6"/>
    <p:sldId id="290" r:id="rId7"/>
    <p:sldId id="258" r:id="rId8"/>
    <p:sldId id="270" r:id="rId9"/>
    <p:sldId id="287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C4A4"/>
    <a:srgbClr val="4A5A69"/>
    <a:srgbClr val="92A3B8"/>
    <a:srgbClr val="C1CB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498" y="-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43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25772EA5-C443-43F2-8D19-1FE842F4BE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包图简圆体" panose="02010601030101010101" pitchFamily="2" charset="-122"/>
              <a:ea typeface="包图简圆体" panose="02010601030101010101" pitchFamily="2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1EBADD0-61EF-4F7C-AD87-78A019B91D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5014A-BDC5-4345-998B-2EDA94B21FF0}" type="datetimeFigureOut">
              <a:rPr lang="zh-CN" altLang="en-US" smtClean="0">
                <a:latin typeface="包图简圆体" panose="02010601030101010101" pitchFamily="2" charset="-122"/>
                <a:ea typeface="包图简圆体" panose="02010601030101010101" pitchFamily="2" charset="-122"/>
              </a:rPr>
              <a:t>2023/10/15</a:t>
            </a:fld>
            <a:endParaRPr lang="zh-CN" altLang="en-US" dirty="0">
              <a:latin typeface="包图简圆体" panose="02010601030101010101" pitchFamily="2" charset="-122"/>
              <a:ea typeface="包图简圆体" panose="02010601030101010101" pitchFamily="2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3D979CB-6C77-4D34-A846-CE5882E28C3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包图简圆体" panose="02010601030101010101" pitchFamily="2" charset="-122"/>
              <a:ea typeface="包图简圆体" panose="02010601030101010101" pitchFamily="2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67F3BE5-D273-4D37-B42C-F97635A166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A59D1-CE3A-45B4-B4E9-4C410C6D122D}" type="slidenum">
              <a:rPr lang="zh-CN" altLang="en-US" smtClean="0">
                <a:latin typeface="包图简圆体" panose="02010601030101010101" pitchFamily="2" charset="-122"/>
                <a:ea typeface="包图简圆体" panose="02010601030101010101" pitchFamily="2" charset="-122"/>
              </a:rPr>
              <a:t>‹#›</a:t>
            </a:fld>
            <a:endParaRPr lang="zh-CN" altLang="en-US" dirty="0">
              <a:latin typeface="包图简圆体" panose="02010601030101010101" pitchFamily="2" charset="-122"/>
              <a:ea typeface="包图简圆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16494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9542E-0379-41CE-BA7D-2DE2D79252E2}" type="datetimeFigureOut">
              <a:rPr lang="hu-HU" smtClean="0"/>
              <a:t>2023. 10. 15.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82AB9-A885-4067-B859-268B934982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1889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jó prezentáció meggyőzi, inspirálja vagy tájékoztatja a közönséget egy</a:t>
            </a:r>
          </a:p>
          <a:p>
            <a:r>
              <a:rPr lang="hu-HU" dirty="0"/>
              <a:t>személyre szabott tartalom segítségével. Egy megfelelően felépített, jól</a:t>
            </a:r>
          </a:p>
          <a:p>
            <a:r>
              <a:rPr lang="hu-HU" dirty="0"/>
              <a:t>kivitelezett előadás azonnal magával ragadja a jelenlévőket.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782AB9-A885-4067-B859-268B934982FD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2365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2.svg"/><Relationship Id="rId7" Type="http://schemas.openxmlformats.org/officeDocument/2006/relationships/image" Target="../media/image18.sv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png"/><Relationship Id="rId11" Type="http://schemas.openxmlformats.org/officeDocument/2006/relationships/image" Target="../media/image20.svg"/><Relationship Id="rId5" Type="http://schemas.openxmlformats.org/officeDocument/2006/relationships/image" Target="../media/image16.svg"/><Relationship Id="rId10" Type="http://schemas.openxmlformats.org/officeDocument/2006/relationships/image" Target="../media/image19.png"/><Relationship Id="rId4" Type="http://schemas.openxmlformats.org/officeDocument/2006/relationships/image" Target="../media/image15.png"/><Relationship Id="rId9" Type="http://schemas.openxmlformats.org/officeDocument/2006/relationships/image" Target="../media/image14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7" Type="http://schemas.openxmlformats.org/officeDocument/2006/relationships/image" Target="../media/image14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23.svg"/><Relationship Id="rId4" Type="http://schemas.openxmlformats.org/officeDocument/2006/relationships/image" Target="../media/image2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形 6">
            <a:extLst>
              <a:ext uri="{FF2B5EF4-FFF2-40B4-BE49-F238E27FC236}">
                <a16:creationId xmlns:a16="http://schemas.microsoft.com/office/drawing/2014/main" id="{E9B0DB71-075D-4822-A400-0EC98CC86D6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8431" t="12611"/>
          <a:stretch/>
        </p:blipFill>
        <p:spPr>
          <a:xfrm>
            <a:off x="0" y="-2"/>
            <a:ext cx="5281020" cy="3429001"/>
          </a:xfrm>
          <a:prstGeom prst="rect">
            <a:avLst/>
          </a:prstGeom>
        </p:spPr>
      </p:pic>
      <p:pic>
        <p:nvPicPr>
          <p:cNvPr id="9" name="图形 8">
            <a:extLst>
              <a:ext uri="{FF2B5EF4-FFF2-40B4-BE49-F238E27FC236}">
                <a16:creationId xmlns:a16="http://schemas.microsoft.com/office/drawing/2014/main" id="{41771A36-1D24-45D6-A8D0-E8EE464418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27701" b="23388"/>
          <a:stretch/>
        </p:blipFill>
        <p:spPr>
          <a:xfrm>
            <a:off x="4542584" y="1540708"/>
            <a:ext cx="7649416" cy="5317292"/>
          </a:xfrm>
          <a:prstGeom prst="rect">
            <a:avLst/>
          </a:prstGeom>
        </p:spPr>
      </p:pic>
      <p:pic>
        <p:nvPicPr>
          <p:cNvPr id="10" name="图形 9">
            <a:extLst>
              <a:ext uri="{FF2B5EF4-FFF2-40B4-BE49-F238E27FC236}">
                <a16:creationId xmlns:a16="http://schemas.microsoft.com/office/drawing/2014/main" id="{6247E4D3-AC34-4303-8E8F-0BCA730720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t="45385" r="50000"/>
          <a:stretch/>
        </p:blipFill>
        <p:spPr>
          <a:xfrm>
            <a:off x="9012730" y="-1"/>
            <a:ext cx="3179270" cy="1540709"/>
          </a:xfrm>
          <a:prstGeom prst="rect">
            <a:avLst/>
          </a:prstGeom>
        </p:spPr>
      </p:pic>
      <p:pic>
        <p:nvPicPr>
          <p:cNvPr id="8" name="图形 7">
            <a:extLst>
              <a:ext uri="{FF2B5EF4-FFF2-40B4-BE49-F238E27FC236}">
                <a16:creationId xmlns:a16="http://schemas.microsoft.com/office/drawing/2014/main" id="{3238666D-4D6F-4367-A82C-A790B0D176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70956"/>
          <a:stretch/>
        </p:blipFill>
        <p:spPr>
          <a:xfrm>
            <a:off x="0" y="4889049"/>
            <a:ext cx="1252548" cy="2613719"/>
          </a:xfrm>
          <a:prstGeom prst="rect">
            <a:avLst/>
          </a:prstGeom>
        </p:spPr>
      </p:pic>
      <p:pic>
        <p:nvPicPr>
          <p:cNvPr id="11" name="图形 10">
            <a:extLst>
              <a:ext uri="{FF2B5EF4-FFF2-40B4-BE49-F238E27FC236}">
                <a16:creationId xmlns:a16="http://schemas.microsoft.com/office/drawing/2014/main" id="{A4BE88C1-ADA3-4A05-9F5E-E140A857D6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17782" t="1243" r="5319" b="26177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2023/10/15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598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2023/10/15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44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863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形 7">
            <a:extLst>
              <a:ext uri="{FF2B5EF4-FFF2-40B4-BE49-F238E27FC236}">
                <a16:creationId xmlns:a16="http://schemas.microsoft.com/office/drawing/2014/main" id="{5FF671B4-69EF-46A8-AA4D-1DB8D520E4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220038">
            <a:off x="5085834" y="316902"/>
            <a:ext cx="2020333" cy="1095134"/>
          </a:xfrm>
          <a:prstGeom prst="rect">
            <a:avLst/>
          </a:prstGeom>
        </p:spPr>
      </p:pic>
      <p:pic>
        <p:nvPicPr>
          <p:cNvPr id="7" name="图形 6">
            <a:extLst>
              <a:ext uri="{FF2B5EF4-FFF2-40B4-BE49-F238E27FC236}">
                <a16:creationId xmlns:a16="http://schemas.microsoft.com/office/drawing/2014/main" id="{661E660C-CF9C-43C4-BA5F-63FE4059E4B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220038">
            <a:off x="4897470" y="398001"/>
            <a:ext cx="2020333" cy="1095134"/>
          </a:xfrm>
          <a:prstGeom prst="rect">
            <a:avLst/>
          </a:prstGeom>
        </p:spPr>
      </p:pic>
      <p:pic>
        <p:nvPicPr>
          <p:cNvPr id="9" name="图形 8">
            <a:extLst>
              <a:ext uri="{FF2B5EF4-FFF2-40B4-BE49-F238E27FC236}">
                <a16:creationId xmlns:a16="http://schemas.microsoft.com/office/drawing/2014/main" id="{120FB746-6790-4BE4-91F5-B633BA8FDA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61852" t="10321" r="14601" b="57357"/>
          <a:stretch/>
        </p:blipFill>
        <p:spPr>
          <a:xfrm flipH="1" flipV="1">
            <a:off x="0" y="5597874"/>
            <a:ext cx="1981199" cy="1260126"/>
          </a:xfrm>
          <a:prstGeom prst="rect">
            <a:avLst/>
          </a:prstGeom>
        </p:spPr>
      </p:pic>
      <p:pic>
        <p:nvPicPr>
          <p:cNvPr id="10" name="图形 9">
            <a:extLst>
              <a:ext uri="{FF2B5EF4-FFF2-40B4-BE49-F238E27FC236}">
                <a16:creationId xmlns:a16="http://schemas.microsoft.com/office/drawing/2014/main" id="{52E20B1E-C314-4E88-B9AE-CD5F10BE8F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61852" t="10321" r="14601" b="57357"/>
          <a:stretch/>
        </p:blipFill>
        <p:spPr>
          <a:xfrm flipV="1">
            <a:off x="10210801" y="5597874"/>
            <a:ext cx="1981199" cy="1260126"/>
          </a:xfrm>
          <a:prstGeom prst="rect">
            <a:avLst/>
          </a:prstGeom>
        </p:spPr>
      </p:pic>
      <p:pic>
        <p:nvPicPr>
          <p:cNvPr id="11" name="图形 10">
            <a:extLst>
              <a:ext uri="{FF2B5EF4-FFF2-40B4-BE49-F238E27FC236}">
                <a16:creationId xmlns:a16="http://schemas.microsoft.com/office/drawing/2014/main" id="{9288FC45-837D-48BC-BDC9-3CD533C1EC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61852" t="10321" r="14601" b="57357"/>
          <a:stretch/>
        </p:blipFill>
        <p:spPr>
          <a:xfrm flipH="1">
            <a:off x="0" y="1219"/>
            <a:ext cx="1981199" cy="1260126"/>
          </a:xfrm>
          <a:prstGeom prst="rect">
            <a:avLst/>
          </a:prstGeom>
        </p:spPr>
      </p:pic>
      <p:pic>
        <p:nvPicPr>
          <p:cNvPr id="12" name="图形 11">
            <a:extLst>
              <a:ext uri="{FF2B5EF4-FFF2-40B4-BE49-F238E27FC236}">
                <a16:creationId xmlns:a16="http://schemas.microsoft.com/office/drawing/2014/main" id="{6282E280-B99C-4EDB-9B3D-E0D560AE7E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61852" t="10321" r="14601" b="57357"/>
          <a:stretch/>
        </p:blipFill>
        <p:spPr>
          <a:xfrm>
            <a:off x="10210801" y="1219"/>
            <a:ext cx="1981199" cy="126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形 7">
            <a:extLst>
              <a:ext uri="{FF2B5EF4-FFF2-40B4-BE49-F238E27FC236}">
                <a16:creationId xmlns:a16="http://schemas.microsoft.com/office/drawing/2014/main" id="{E1C8710A-6895-427A-9044-A17382BCEE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41714" t="46779"/>
          <a:stretch/>
        </p:blipFill>
        <p:spPr>
          <a:xfrm>
            <a:off x="0" y="-1"/>
            <a:ext cx="3268584" cy="1617786"/>
          </a:xfrm>
          <a:prstGeom prst="rect">
            <a:avLst/>
          </a:prstGeom>
        </p:spPr>
      </p:pic>
      <p:pic>
        <p:nvPicPr>
          <p:cNvPr id="7" name="图形 6">
            <a:extLst>
              <a:ext uri="{FF2B5EF4-FFF2-40B4-BE49-F238E27FC236}">
                <a16:creationId xmlns:a16="http://schemas.microsoft.com/office/drawing/2014/main" id="{56F5A750-6CF6-4662-93D5-746C3C5478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4714" r="31351" b="14323"/>
          <a:stretch/>
        </p:blipFill>
        <p:spPr>
          <a:xfrm>
            <a:off x="6565767" y="0"/>
            <a:ext cx="5626234" cy="6858000"/>
          </a:xfrm>
          <a:prstGeom prst="rect">
            <a:avLst/>
          </a:prstGeom>
        </p:spPr>
      </p:pic>
      <p:pic>
        <p:nvPicPr>
          <p:cNvPr id="10" name="图形 9">
            <a:extLst>
              <a:ext uri="{FF2B5EF4-FFF2-40B4-BE49-F238E27FC236}">
                <a16:creationId xmlns:a16="http://schemas.microsoft.com/office/drawing/2014/main" id="{63CDA7F3-A6F9-4F2B-AAB7-F659EFA1F0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t="24772" r="23374"/>
          <a:stretch/>
        </p:blipFill>
        <p:spPr>
          <a:xfrm>
            <a:off x="7793442" y="-1"/>
            <a:ext cx="4398558" cy="4318316"/>
          </a:xfrm>
          <a:prstGeom prst="rect">
            <a:avLst/>
          </a:prstGeom>
        </p:spPr>
      </p:pic>
      <p:pic>
        <p:nvPicPr>
          <p:cNvPr id="11" name="图形 10">
            <a:extLst>
              <a:ext uri="{FF2B5EF4-FFF2-40B4-BE49-F238E27FC236}">
                <a16:creationId xmlns:a16="http://schemas.microsoft.com/office/drawing/2014/main" id="{92EA1398-ED99-401F-B813-6303D52E28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19667" t="10322" r="14601" b="9883"/>
          <a:stretch/>
        </p:blipFill>
        <p:spPr>
          <a:xfrm>
            <a:off x="-1" y="1"/>
            <a:ext cx="12192001" cy="6858000"/>
          </a:xfrm>
          <a:prstGeom prst="rect">
            <a:avLst/>
          </a:prstGeom>
        </p:spPr>
      </p:pic>
      <p:pic>
        <p:nvPicPr>
          <p:cNvPr id="9" name="图形 8">
            <a:extLst>
              <a:ext uri="{FF2B5EF4-FFF2-40B4-BE49-F238E27FC236}">
                <a16:creationId xmlns:a16="http://schemas.microsoft.com/office/drawing/2014/main" id="{B5C6DDD2-9D92-429A-8147-20B6504057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 l="38116" t="1648" b="50000"/>
          <a:stretch/>
        </p:blipFill>
        <p:spPr>
          <a:xfrm>
            <a:off x="0" y="6260123"/>
            <a:ext cx="2419684" cy="597878"/>
          </a:xfrm>
          <a:prstGeom prst="rect">
            <a:avLst/>
          </a:prstGeom>
        </p:spPr>
      </p:pic>
      <p:pic>
        <p:nvPicPr>
          <p:cNvPr id="2" name="Kép 1">
            <a:extLst>
              <a:ext uri="{FF2B5EF4-FFF2-40B4-BE49-F238E27FC236}">
                <a16:creationId xmlns:a16="http://schemas.microsoft.com/office/drawing/2014/main" id="{7E515EDE-6510-1080-18C6-617D52918543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852383" y="3429000"/>
            <a:ext cx="1495634" cy="238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形 12">
            <a:extLst>
              <a:ext uri="{FF2B5EF4-FFF2-40B4-BE49-F238E27FC236}">
                <a16:creationId xmlns:a16="http://schemas.microsoft.com/office/drawing/2014/main" id="{3E83A048-910D-4508-BAC9-48FD133773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8116" t="1648" b="50000"/>
          <a:stretch/>
        </p:blipFill>
        <p:spPr>
          <a:xfrm flipH="1">
            <a:off x="9772316" y="6260123"/>
            <a:ext cx="2419684" cy="597878"/>
          </a:xfrm>
          <a:prstGeom prst="rect">
            <a:avLst/>
          </a:prstGeom>
        </p:spPr>
      </p:pic>
      <p:pic>
        <p:nvPicPr>
          <p:cNvPr id="12" name="图形 11">
            <a:extLst>
              <a:ext uri="{FF2B5EF4-FFF2-40B4-BE49-F238E27FC236}">
                <a16:creationId xmlns:a16="http://schemas.microsoft.com/office/drawing/2014/main" id="{16BF96F3-AA64-4EC2-AF2E-F399E198B2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45385" r="50000"/>
          <a:stretch/>
        </p:blipFill>
        <p:spPr>
          <a:xfrm flipH="1">
            <a:off x="0" y="0"/>
            <a:ext cx="2264250" cy="1097280"/>
          </a:xfrm>
          <a:prstGeom prst="rect">
            <a:avLst/>
          </a:prstGeom>
        </p:spPr>
      </p:pic>
      <p:pic>
        <p:nvPicPr>
          <p:cNvPr id="8" name="图形 7">
            <a:extLst>
              <a:ext uri="{FF2B5EF4-FFF2-40B4-BE49-F238E27FC236}">
                <a16:creationId xmlns:a16="http://schemas.microsoft.com/office/drawing/2014/main" id="{DB083549-C44D-4E9B-8FDA-822856827A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61852" t="10321" r="14601" b="57357"/>
          <a:stretch/>
        </p:blipFill>
        <p:spPr>
          <a:xfrm flipV="1">
            <a:off x="10210801" y="5597874"/>
            <a:ext cx="1981199" cy="1260126"/>
          </a:xfrm>
          <a:prstGeom prst="rect">
            <a:avLst/>
          </a:prstGeom>
        </p:spPr>
      </p:pic>
      <p:pic>
        <p:nvPicPr>
          <p:cNvPr id="9" name="图形 8">
            <a:extLst>
              <a:ext uri="{FF2B5EF4-FFF2-40B4-BE49-F238E27FC236}">
                <a16:creationId xmlns:a16="http://schemas.microsoft.com/office/drawing/2014/main" id="{9B1678A8-AC47-4A01-9C12-0C5AE37CE8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61852" t="10321" r="14601" b="57357"/>
          <a:stretch/>
        </p:blipFill>
        <p:spPr>
          <a:xfrm flipH="1">
            <a:off x="0" y="1219"/>
            <a:ext cx="1981199" cy="1260126"/>
          </a:xfrm>
          <a:prstGeom prst="rect">
            <a:avLst/>
          </a:prstGeom>
        </p:spPr>
      </p:pic>
      <p:pic>
        <p:nvPicPr>
          <p:cNvPr id="10" name="图形 9">
            <a:extLst>
              <a:ext uri="{FF2B5EF4-FFF2-40B4-BE49-F238E27FC236}">
                <a16:creationId xmlns:a16="http://schemas.microsoft.com/office/drawing/2014/main" id="{9FAD0AF5-84CD-4EBB-AB6E-13229D157E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19667" t="79832" r="58888" b="9883"/>
          <a:stretch/>
        </p:blipFill>
        <p:spPr>
          <a:xfrm>
            <a:off x="-1" y="6211146"/>
            <a:ext cx="2910841" cy="646854"/>
          </a:xfrm>
          <a:prstGeom prst="rect">
            <a:avLst/>
          </a:prstGeom>
        </p:spPr>
      </p:pic>
      <p:pic>
        <p:nvPicPr>
          <p:cNvPr id="11" name="图形 10">
            <a:extLst>
              <a:ext uri="{FF2B5EF4-FFF2-40B4-BE49-F238E27FC236}">
                <a16:creationId xmlns:a16="http://schemas.microsoft.com/office/drawing/2014/main" id="{ACD991FB-BEF0-4E36-8819-B104477B91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19667" t="79832" r="58888" b="9883"/>
          <a:stretch/>
        </p:blipFill>
        <p:spPr>
          <a:xfrm flipH="1" flipV="1">
            <a:off x="9281159" y="0"/>
            <a:ext cx="2910841" cy="64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2023/10/15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2023/10/15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007605" y="6704469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78352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2023/10/15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2023/10/15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包图简圆体" panose="02010601030101010101" pitchFamily="2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2023/10/15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包图简圆体" panose="02010601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包图简圆体" panose="02010601030101010101" pitchFamily="2" charset="-122"/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2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包图简圆体" panose="02010601030101010101" pitchFamily="2" charset="-122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包图简圆体" panose="02010601030101010101" pitchFamily="2" charset="-122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包图简圆体" panose="02010601030101010101" pitchFamily="2" charset="-122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包图简圆体" panose="02010601030101010101" pitchFamily="2" charset="-122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包图简圆体" panose="02010601030101010101" pitchFamily="2" charset="-122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包图简圆体" panose="02010601030101010101" pitchFamily="2" charset="-122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44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ptxtemplates.com/" TargetMode="External"/><Relationship Id="rId2" Type="http://schemas.openxmlformats.org/officeDocument/2006/relationships/hyperlink" Target="http://www.pptxtemplates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hrenko.hu/blog/mi-a-jo-prezentacio-titka-elaruljuk" TargetMode="External"/><Relationship Id="rId4" Type="http://schemas.openxmlformats.org/officeDocument/2006/relationships/hyperlink" Target="https://www.pszich.u-szeged.hu/article/654/A%20t%C3%B6k%C3%A9letes%20prezent%C3%A1ci%C3%B3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102DA6E-11BA-46E8-90F2-6D4224563A84}"/>
              </a:ext>
            </a:extLst>
          </p:cNvPr>
          <p:cNvSpPr txBox="1"/>
          <p:nvPr/>
        </p:nvSpPr>
        <p:spPr>
          <a:xfrm>
            <a:off x="2277037" y="2838953"/>
            <a:ext cx="76379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altLang="zh-CN" sz="4800" dirty="0">
                <a:solidFill>
                  <a:srgbClr val="4A5A69"/>
                </a:solidFill>
                <a:cs typeface="+mn-ea"/>
                <a:sym typeface="+mn-lt"/>
              </a:rPr>
              <a:t>Mitől jó egy prezentáció?</a:t>
            </a:r>
            <a:endParaRPr lang="zh-CN" altLang="en-US" sz="4800" dirty="0">
              <a:solidFill>
                <a:srgbClr val="4A5A69"/>
              </a:solidFill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8C005801-86F4-4334-970E-1301BE18E335}"/>
              </a:ext>
            </a:extLst>
          </p:cNvPr>
          <p:cNvSpPr txBox="1"/>
          <p:nvPr/>
        </p:nvSpPr>
        <p:spPr>
          <a:xfrm>
            <a:off x="3749564" y="3669950"/>
            <a:ext cx="4613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altLang="zh-CN" dirty="0" err="1">
                <a:solidFill>
                  <a:srgbClr val="92A3B8"/>
                </a:solidFill>
                <a:cs typeface="+mn-ea"/>
                <a:sym typeface="+mn-lt"/>
              </a:rPr>
              <a:t>By</a:t>
            </a:r>
            <a:r>
              <a:rPr lang="hu-HU" altLang="zh-CN" dirty="0">
                <a:solidFill>
                  <a:srgbClr val="92A3B8"/>
                </a:solidFill>
                <a:cs typeface="+mn-ea"/>
                <a:sym typeface="+mn-lt"/>
              </a:rPr>
              <a:t>.: </a:t>
            </a:r>
            <a:r>
              <a:rPr lang="hu-HU" altLang="zh-CN" dirty="0" err="1">
                <a:solidFill>
                  <a:srgbClr val="92A3B8"/>
                </a:solidFill>
                <a:cs typeface="+mn-ea"/>
                <a:sym typeface="+mn-lt"/>
              </a:rPr>
              <a:t>Lilu</a:t>
            </a:r>
            <a:r>
              <a:rPr lang="hu-HU" altLang="zh-CN" dirty="0">
                <a:solidFill>
                  <a:srgbClr val="92A3B8"/>
                </a:solidFill>
                <a:cs typeface="+mn-ea"/>
                <a:sym typeface="+mn-lt"/>
              </a:rPr>
              <a:t>, </a:t>
            </a:r>
            <a:r>
              <a:rPr lang="hu-HU" altLang="zh-CN" dirty="0" err="1">
                <a:solidFill>
                  <a:srgbClr val="92A3B8"/>
                </a:solidFill>
                <a:cs typeface="+mn-ea"/>
                <a:sym typeface="+mn-lt"/>
              </a:rPr>
              <a:t>Cucu</a:t>
            </a:r>
            <a:r>
              <a:rPr lang="hu-HU" altLang="zh-CN" dirty="0">
                <a:solidFill>
                  <a:srgbClr val="92A3B8"/>
                </a:solidFill>
                <a:cs typeface="+mn-ea"/>
                <a:sym typeface="+mn-lt"/>
              </a:rPr>
              <a:t>, </a:t>
            </a:r>
            <a:r>
              <a:rPr lang="hu-HU" altLang="zh-CN" dirty="0" err="1">
                <a:solidFill>
                  <a:srgbClr val="92A3B8"/>
                </a:solidFill>
                <a:cs typeface="+mn-ea"/>
                <a:sym typeface="+mn-lt"/>
              </a:rPr>
              <a:t>Geo</a:t>
            </a:r>
            <a:endParaRPr lang="en-US" altLang="zh-CN" dirty="0">
              <a:solidFill>
                <a:srgbClr val="92A3B8"/>
              </a:solidFill>
              <a:cs typeface="+mn-ea"/>
              <a:sym typeface="+mn-lt"/>
            </a:endParaRP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8D05B931-39C0-4B10-81A5-005BB0432455}"/>
              </a:ext>
            </a:extLst>
          </p:cNvPr>
          <p:cNvCxnSpPr>
            <a:cxnSpLocks/>
          </p:cNvCxnSpPr>
          <p:nvPr/>
        </p:nvCxnSpPr>
        <p:spPr>
          <a:xfrm>
            <a:off x="2641294" y="3854616"/>
            <a:ext cx="1232694" cy="0"/>
          </a:xfrm>
          <a:prstGeom prst="line">
            <a:avLst/>
          </a:prstGeom>
          <a:ln>
            <a:solidFill>
              <a:srgbClr val="92A3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9EF6EDBB-928B-4D0A-8D46-40DC5F7D7043}"/>
              </a:ext>
            </a:extLst>
          </p:cNvPr>
          <p:cNvCxnSpPr>
            <a:cxnSpLocks/>
          </p:cNvCxnSpPr>
          <p:nvPr/>
        </p:nvCxnSpPr>
        <p:spPr>
          <a:xfrm>
            <a:off x="8251752" y="3854616"/>
            <a:ext cx="1232694" cy="0"/>
          </a:xfrm>
          <a:prstGeom prst="line">
            <a:avLst/>
          </a:prstGeom>
          <a:ln>
            <a:solidFill>
              <a:srgbClr val="92A3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358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3">
            <a:extLst>
              <a:ext uri="{FF2B5EF4-FFF2-40B4-BE49-F238E27FC236}">
                <a16:creationId xmlns:a16="http://schemas.microsoft.com/office/drawing/2014/main" id="{AF29AC6C-6DDA-CAA3-0412-07159CB0E157}"/>
              </a:ext>
            </a:extLst>
          </p:cNvPr>
          <p:cNvSpPr txBox="1"/>
          <p:nvPr/>
        </p:nvSpPr>
        <p:spPr>
          <a:xfrm>
            <a:off x="798286" y="2198944"/>
            <a:ext cx="43132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altLang="zh-CN" sz="4400" spc="300" dirty="0">
                <a:solidFill>
                  <a:srgbClr val="4A5A69"/>
                </a:solidFill>
                <a:cs typeface="+mn-ea"/>
                <a:sym typeface="+mn-lt"/>
              </a:rPr>
              <a:t>Előkészületek</a:t>
            </a:r>
            <a:endParaRPr lang="zh-CN" altLang="en-US" sz="4400" spc="300" dirty="0">
              <a:solidFill>
                <a:srgbClr val="4A5A69"/>
              </a:solidFill>
              <a:cs typeface="+mn-ea"/>
              <a:sym typeface="+mn-lt"/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B830869-FCE9-8C6D-8076-2294CD5F1CE4}"/>
              </a:ext>
            </a:extLst>
          </p:cNvPr>
          <p:cNvSpPr txBox="1"/>
          <p:nvPr/>
        </p:nvSpPr>
        <p:spPr>
          <a:xfrm>
            <a:off x="798286" y="2968385"/>
            <a:ext cx="7162800" cy="18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5C4A4"/>
              </a:buClr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4A5A69"/>
                </a:solidFill>
              </a:rPr>
              <a:t>Gyűjts információt a témáddal kapcsolatban</a:t>
            </a:r>
          </a:p>
          <a:p>
            <a:pPr>
              <a:buClr>
                <a:srgbClr val="F5C4A4"/>
              </a:buClr>
            </a:pPr>
            <a:endParaRPr lang="hu-HU" dirty="0">
              <a:solidFill>
                <a:srgbClr val="4A5A69"/>
              </a:solidFill>
            </a:endParaRPr>
          </a:p>
          <a:p>
            <a:pPr marL="285750" indent="-285750">
              <a:lnSpc>
                <a:spcPct val="150000"/>
              </a:lnSpc>
              <a:buClr>
                <a:srgbClr val="F5C4A4"/>
              </a:buClr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4A5A69"/>
                </a:solidFill>
              </a:rPr>
              <a:t>Készíts vázlatot</a:t>
            </a:r>
          </a:p>
          <a:p>
            <a:pPr marL="285750" indent="-285750">
              <a:lnSpc>
                <a:spcPct val="150000"/>
              </a:lnSpc>
              <a:buClr>
                <a:srgbClr val="F5C4A4"/>
              </a:buClr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4A5A69"/>
                </a:solidFill>
              </a:rPr>
              <a:t>Próbáld megérteni a témát, hogy jobban tudj beszélni róla</a:t>
            </a:r>
          </a:p>
          <a:p>
            <a:pPr marL="285750" indent="-285750">
              <a:lnSpc>
                <a:spcPct val="150000"/>
              </a:lnSpc>
              <a:buClr>
                <a:srgbClr val="F5C4A4"/>
              </a:buClr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4A5A69"/>
                </a:solidFill>
              </a:rPr>
              <a:t>Próbálj egységes szöveget, szerkezetet kialakítani</a:t>
            </a:r>
          </a:p>
        </p:txBody>
      </p:sp>
      <p:sp>
        <p:nvSpPr>
          <p:cNvPr id="12" name="Nyíl: jobbra mutató 11">
            <a:extLst>
              <a:ext uri="{FF2B5EF4-FFF2-40B4-BE49-F238E27FC236}">
                <a16:creationId xmlns:a16="http://schemas.microsoft.com/office/drawing/2014/main" id="{62D4E3B5-35CD-8CC3-5E7D-B45B6DC5880D}"/>
              </a:ext>
            </a:extLst>
          </p:cNvPr>
          <p:cNvSpPr/>
          <p:nvPr/>
        </p:nvSpPr>
        <p:spPr>
          <a:xfrm rot="5400000">
            <a:off x="1745893" y="3332232"/>
            <a:ext cx="363659" cy="284754"/>
          </a:xfrm>
          <a:prstGeom prst="rightArrow">
            <a:avLst>
              <a:gd name="adj1" fmla="val 50000"/>
              <a:gd name="adj2" fmla="val 52972"/>
            </a:avLst>
          </a:prstGeom>
          <a:solidFill>
            <a:srgbClr val="F5C4A4"/>
          </a:solidFill>
          <a:ln>
            <a:solidFill>
              <a:srgbClr val="F5C4A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987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3">
            <a:extLst>
              <a:ext uri="{FF2B5EF4-FFF2-40B4-BE49-F238E27FC236}">
                <a16:creationId xmlns:a16="http://schemas.microsoft.com/office/drawing/2014/main" id="{AF29AC6C-6DDA-CAA3-0412-07159CB0E157}"/>
              </a:ext>
            </a:extLst>
          </p:cNvPr>
          <p:cNvSpPr txBox="1"/>
          <p:nvPr/>
        </p:nvSpPr>
        <p:spPr>
          <a:xfrm>
            <a:off x="798286" y="2198944"/>
            <a:ext cx="27847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altLang="zh-CN" sz="4400" spc="300" dirty="0">
                <a:solidFill>
                  <a:srgbClr val="4A5A69"/>
                </a:solidFill>
                <a:cs typeface="+mn-ea"/>
                <a:sym typeface="+mn-lt"/>
              </a:rPr>
              <a:t>A Diasor</a:t>
            </a:r>
            <a:endParaRPr lang="zh-CN" altLang="en-US" sz="4400" spc="300" dirty="0">
              <a:solidFill>
                <a:srgbClr val="4A5A69"/>
              </a:solidFill>
              <a:cs typeface="+mn-ea"/>
              <a:sym typeface="+mn-lt"/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B830869-FCE9-8C6D-8076-2294CD5F1CE4}"/>
              </a:ext>
            </a:extLst>
          </p:cNvPr>
          <p:cNvSpPr txBox="1"/>
          <p:nvPr/>
        </p:nvSpPr>
        <p:spPr>
          <a:xfrm>
            <a:off x="798286" y="2968385"/>
            <a:ext cx="7162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rgbClr val="F5C4A4"/>
              </a:buClr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4A5A69"/>
                </a:solidFill>
              </a:rPr>
              <a:t>Gyűjts témához illő képeket a diasor</a:t>
            </a:r>
          </a:p>
          <a:p>
            <a:pPr marL="285750" indent="-285750">
              <a:spcAft>
                <a:spcPts val="1200"/>
              </a:spcAft>
              <a:buClr>
                <a:srgbClr val="F5C4A4"/>
              </a:buClr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4A5A69"/>
                </a:solidFill>
              </a:rPr>
              <a:t>Ne a diasor legyen a fő attrakció, legyen csak egy eszköz, hogy jobban megértesd az anyagot</a:t>
            </a:r>
          </a:p>
          <a:p>
            <a:pPr marL="285750" indent="-285750">
              <a:spcAft>
                <a:spcPts val="1200"/>
              </a:spcAft>
              <a:buClr>
                <a:srgbClr val="F5C4A4"/>
              </a:buClr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4A5A69"/>
                </a:solidFill>
              </a:rPr>
              <a:t>A diasor legyen letisztult és egyszerű, ne zsúfold tele a diákat mindennel, amit a témáról találsz.</a:t>
            </a:r>
          </a:p>
        </p:txBody>
      </p:sp>
    </p:spTree>
    <p:extLst>
      <p:ext uri="{BB962C8B-B14F-4D97-AF65-F5344CB8AC3E}">
        <p14:creationId xmlns:p14="http://schemas.microsoft.com/office/powerpoint/2010/main" val="2552958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3">
            <a:extLst>
              <a:ext uri="{FF2B5EF4-FFF2-40B4-BE49-F238E27FC236}">
                <a16:creationId xmlns:a16="http://schemas.microsoft.com/office/drawing/2014/main" id="{AF29AC6C-6DDA-CAA3-0412-07159CB0E157}"/>
              </a:ext>
            </a:extLst>
          </p:cNvPr>
          <p:cNvSpPr txBox="1"/>
          <p:nvPr/>
        </p:nvSpPr>
        <p:spPr>
          <a:xfrm>
            <a:off x="798286" y="2198944"/>
            <a:ext cx="22862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altLang="zh-CN" sz="4400" spc="300" dirty="0">
                <a:solidFill>
                  <a:srgbClr val="4A5A69"/>
                </a:solidFill>
                <a:cs typeface="+mn-ea"/>
                <a:sym typeface="+mn-lt"/>
              </a:rPr>
              <a:t>Design</a:t>
            </a:r>
            <a:endParaRPr lang="zh-CN" altLang="en-US" sz="4400" spc="300" dirty="0">
              <a:solidFill>
                <a:srgbClr val="4A5A69"/>
              </a:solidFill>
              <a:cs typeface="+mn-ea"/>
              <a:sym typeface="+mn-lt"/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B830869-FCE9-8C6D-8076-2294CD5F1CE4}"/>
              </a:ext>
            </a:extLst>
          </p:cNvPr>
          <p:cNvSpPr txBox="1"/>
          <p:nvPr/>
        </p:nvSpPr>
        <p:spPr>
          <a:xfrm>
            <a:off x="798286" y="2968385"/>
            <a:ext cx="71628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rgbClr val="F5C4A4"/>
              </a:buClr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4A5A69"/>
                </a:solidFill>
              </a:rPr>
              <a:t>Legyen figyelemfelkeltő és érdekes, viszont ne vonja el a figyelmet rólad és a témádról (magyarul te legyél érdekesebb).</a:t>
            </a:r>
          </a:p>
          <a:p>
            <a:pPr marL="285750" indent="-285750">
              <a:spcAft>
                <a:spcPts val="1200"/>
              </a:spcAft>
              <a:buClr>
                <a:srgbClr val="F5C4A4"/>
              </a:buClr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4A5A69"/>
                </a:solidFill>
              </a:rPr>
              <a:t>Kerüld a túl erős színeket.</a:t>
            </a:r>
          </a:p>
          <a:p>
            <a:pPr marL="285750" indent="-285750">
              <a:spcAft>
                <a:spcPts val="1200"/>
              </a:spcAft>
              <a:buClr>
                <a:srgbClr val="F5C4A4"/>
              </a:buClr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4A5A69"/>
                </a:solidFill>
              </a:rPr>
              <a:t>Tervezz arra, hogy valószínűleg egy projektoron fogod előadni a diasorodat, így a színek és a képek máshogy nézhetnek ki.</a:t>
            </a:r>
          </a:p>
          <a:p>
            <a:pPr marL="285750" indent="-285750">
              <a:spcAft>
                <a:spcPts val="1200"/>
              </a:spcAft>
              <a:buClr>
                <a:srgbClr val="F5C4A4"/>
              </a:buClr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4A5A69"/>
                </a:solidFill>
              </a:rPr>
              <a:t>Használj egységes színeket a diasorodban.</a:t>
            </a:r>
          </a:p>
          <a:p>
            <a:pPr marL="285750" indent="-285750">
              <a:spcAft>
                <a:spcPts val="1200"/>
              </a:spcAft>
              <a:buClr>
                <a:srgbClr val="F5C4A4"/>
              </a:buClr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4A5A69"/>
                </a:solidFill>
              </a:rPr>
              <a:t>Válassz illő betűtípust.</a:t>
            </a:r>
          </a:p>
        </p:txBody>
      </p:sp>
    </p:spTree>
    <p:extLst>
      <p:ext uri="{BB962C8B-B14F-4D97-AF65-F5344CB8AC3E}">
        <p14:creationId xmlns:p14="http://schemas.microsoft.com/office/powerpoint/2010/main" val="1608488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3">
            <a:extLst>
              <a:ext uri="{FF2B5EF4-FFF2-40B4-BE49-F238E27FC236}">
                <a16:creationId xmlns:a16="http://schemas.microsoft.com/office/drawing/2014/main" id="{AF29AC6C-6DDA-CAA3-0412-07159CB0E157}"/>
              </a:ext>
            </a:extLst>
          </p:cNvPr>
          <p:cNvSpPr txBox="1"/>
          <p:nvPr/>
        </p:nvSpPr>
        <p:spPr>
          <a:xfrm>
            <a:off x="798286" y="2198944"/>
            <a:ext cx="25218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altLang="zh-CN" sz="4400" spc="300" dirty="0">
                <a:solidFill>
                  <a:srgbClr val="4A5A69"/>
                </a:solidFill>
                <a:cs typeface="+mn-ea"/>
                <a:sym typeface="+mn-lt"/>
              </a:rPr>
              <a:t>Előadás</a:t>
            </a:r>
            <a:endParaRPr lang="zh-CN" altLang="en-US" sz="4400" spc="300" dirty="0">
              <a:solidFill>
                <a:srgbClr val="4A5A69"/>
              </a:solidFill>
              <a:cs typeface="+mn-ea"/>
              <a:sym typeface="+mn-lt"/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B830869-FCE9-8C6D-8076-2294CD5F1CE4}"/>
              </a:ext>
            </a:extLst>
          </p:cNvPr>
          <p:cNvSpPr txBox="1"/>
          <p:nvPr/>
        </p:nvSpPr>
        <p:spPr>
          <a:xfrm>
            <a:off x="798286" y="2968385"/>
            <a:ext cx="7162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rgbClr val="F5C4A4"/>
              </a:buClr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4A5A69"/>
                </a:solidFill>
              </a:rPr>
              <a:t>NE A DIASORRÓL OLVASD FEL A SZÖVEGET, sőt igyekezz egyáltalán nem olvasni a szöveget.</a:t>
            </a:r>
          </a:p>
          <a:p>
            <a:pPr marL="285750" indent="-285750">
              <a:spcAft>
                <a:spcPts val="1200"/>
              </a:spcAft>
              <a:buClr>
                <a:srgbClr val="F5C4A4"/>
              </a:buClr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4A5A69"/>
                </a:solidFill>
              </a:rPr>
              <a:t>Próbáld begyakorolni a szövegedet, igyekezz nem ő-</a:t>
            </a:r>
            <a:r>
              <a:rPr lang="hu-HU" dirty="0" err="1">
                <a:solidFill>
                  <a:srgbClr val="4A5A69"/>
                </a:solidFill>
              </a:rPr>
              <a:t>zni</a:t>
            </a:r>
            <a:r>
              <a:rPr lang="hu-HU" dirty="0">
                <a:solidFill>
                  <a:srgbClr val="4A5A69"/>
                </a:solidFill>
              </a:rPr>
              <a:t>.</a:t>
            </a:r>
          </a:p>
          <a:p>
            <a:pPr marL="285750" indent="-285750">
              <a:spcAft>
                <a:spcPts val="1200"/>
              </a:spcAft>
              <a:buClr>
                <a:srgbClr val="F5C4A4"/>
              </a:buClr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4A5A69"/>
                </a:solidFill>
              </a:rPr>
              <a:t>A szövegedet mondd határozott hangon, ne túl hangosan, ne túl halkan.</a:t>
            </a:r>
          </a:p>
          <a:p>
            <a:pPr marL="285750" indent="-285750">
              <a:spcAft>
                <a:spcPts val="1200"/>
              </a:spcAft>
              <a:buClr>
                <a:srgbClr val="F5C4A4"/>
              </a:buClr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4A5A69"/>
                </a:solidFill>
              </a:rPr>
              <a:t>Figyeld a közönséget, igyekezd őket bevonni, ha esetleg az látszik, hogy nem értettek valamit, próbáld részletesebben elmagyarázni. </a:t>
            </a:r>
          </a:p>
          <a:p>
            <a:pPr marL="285750" indent="-285750">
              <a:spcAft>
                <a:spcPts val="1200"/>
              </a:spcAft>
              <a:buClr>
                <a:srgbClr val="F5C4A4"/>
              </a:buClr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4A5A69"/>
                </a:solidFill>
              </a:rPr>
              <a:t>Ne használj túl sok szakszót, igyekezz egyszerűsíteni a közönség ismeretségi szintjére.</a:t>
            </a:r>
          </a:p>
        </p:txBody>
      </p:sp>
    </p:spTree>
    <p:extLst>
      <p:ext uri="{BB962C8B-B14F-4D97-AF65-F5344CB8AC3E}">
        <p14:creationId xmlns:p14="http://schemas.microsoft.com/office/powerpoint/2010/main" val="3964168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8C5E9D3B-FFF9-4F7E-AA00-2325AC6EE4D9}"/>
              </a:ext>
            </a:extLst>
          </p:cNvPr>
          <p:cNvSpPr txBox="1"/>
          <p:nvPr/>
        </p:nvSpPr>
        <p:spPr>
          <a:xfrm>
            <a:off x="1789104" y="3037094"/>
            <a:ext cx="768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>
              <a:defRPr sz="4000"/>
            </a:lvl1pPr>
          </a:lstStyle>
          <a:p>
            <a:pPr algn="ctr"/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E29248D5-C5C4-43DC-A265-3F74DF3FFBD5}"/>
              </a:ext>
            </a:extLst>
          </p:cNvPr>
          <p:cNvSpPr/>
          <p:nvPr/>
        </p:nvSpPr>
        <p:spPr>
          <a:xfrm>
            <a:off x="2514410" y="3267447"/>
            <a:ext cx="138186" cy="138186"/>
          </a:xfrm>
          <a:prstGeom prst="ellipse">
            <a:avLst/>
          </a:prstGeom>
          <a:solidFill>
            <a:srgbClr val="92A3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B230314-2E02-4B30-9054-4779C273DA91}"/>
              </a:ext>
            </a:extLst>
          </p:cNvPr>
          <p:cNvSpPr txBox="1"/>
          <p:nvPr/>
        </p:nvSpPr>
        <p:spPr>
          <a:xfrm>
            <a:off x="2802909" y="2988123"/>
            <a:ext cx="37169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altLang="zh-CN" sz="2400" b="1" spc="300" dirty="0">
                <a:solidFill>
                  <a:srgbClr val="231E1F"/>
                </a:solidFill>
                <a:cs typeface="+mn-ea"/>
                <a:sym typeface="+mn-lt"/>
              </a:rPr>
              <a:t>Beszélj a témádról</a:t>
            </a:r>
            <a:br>
              <a:rPr lang="hu-HU" altLang="zh-CN" sz="2400" b="1" spc="300" dirty="0">
                <a:solidFill>
                  <a:srgbClr val="231E1F"/>
                </a:solidFill>
                <a:cs typeface="+mn-ea"/>
                <a:sym typeface="+mn-lt"/>
              </a:rPr>
            </a:br>
            <a:r>
              <a:rPr lang="hu-HU" altLang="zh-CN" sz="2400" b="1" spc="300" dirty="0">
                <a:solidFill>
                  <a:srgbClr val="231E1F"/>
                </a:solidFill>
                <a:cs typeface="+mn-ea"/>
                <a:sym typeface="+mn-lt"/>
              </a:rPr>
              <a:t>összeszedetten</a:t>
            </a:r>
            <a:endParaRPr lang="zh-CN" altLang="en-US" sz="2400" b="1" spc="300" dirty="0">
              <a:solidFill>
                <a:srgbClr val="231E1F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D90482C-F472-4702-812A-BF6B6FD7E134}"/>
              </a:ext>
            </a:extLst>
          </p:cNvPr>
          <p:cNvSpPr txBox="1"/>
          <p:nvPr/>
        </p:nvSpPr>
        <p:spPr>
          <a:xfrm>
            <a:off x="7211957" y="3037094"/>
            <a:ext cx="768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>
              <a:defRPr sz="4000"/>
            </a:lvl1pPr>
          </a:lstStyle>
          <a:p>
            <a:pPr algn="ctr"/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02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8BAF026F-3213-4170-92A4-D9E07511B4F2}"/>
              </a:ext>
            </a:extLst>
          </p:cNvPr>
          <p:cNvSpPr/>
          <p:nvPr/>
        </p:nvSpPr>
        <p:spPr>
          <a:xfrm>
            <a:off x="7937263" y="3267447"/>
            <a:ext cx="138186" cy="138186"/>
          </a:xfrm>
          <a:prstGeom prst="ellipse">
            <a:avLst/>
          </a:prstGeom>
          <a:solidFill>
            <a:srgbClr val="92A3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36313CD-AF96-4780-90A4-5B059244512B}"/>
              </a:ext>
            </a:extLst>
          </p:cNvPr>
          <p:cNvSpPr txBox="1"/>
          <p:nvPr/>
        </p:nvSpPr>
        <p:spPr>
          <a:xfrm>
            <a:off x="2802909" y="4423584"/>
            <a:ext cx="46812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altLang="zh-CN" sz="2000" b="1" spc="300" dirty="0">
                <a:solidFill>
                  <a:srgbClr val="231E1F"/>
                </a:solidFill>
                <a:cs typeface="+mn-ea"/>
                <a:sym typeface="+mn-lt"/>
              </a:rPr>
              <a:t>A diasor csak egy</a:t>
            </a:r>
            <a:br>
              <a:rPr lang="hu-HU" altLang="zh-CN" sz="2000" b="1" spc="300" dirty="0">
                <a:solidFill>
                  <a:srgbClr val="231E1F"/>
                </a:solidFill>
                <a:cs typeface="+mn-ea"/>
                <a:sym typeface="+mn-lt"/>
              </a:rPr>
            </a:br>
            <a:r>
              <a:rPr lang="hu-HU" altLang="zh-CN" sz="2000" b="1" spc="300" dirty="0">
                <a:solidFill>
                  <a:srgbClr val="231E1F"/>
                </a:solidFill>
                <a:cs typeface="+mn-ea"/>
                <a:sym typeface="+mn-lt"/>
              </a:rPr>
              <a:t>eszköz, viszont tanuld</a:t>
            </a:r>
            <a:br>
              <a:rPr lang="hu-HU" altLang="zh-CN" sz="2000" b="1" spc="300" dirty="0">
                <a:solidFill>
                  <a:srgbClr val="231E1F"/>
                </a:solidFill>
                <a:cs typeface="+mn-ea"/>
                <a:sym typeface="+mn-lt"/>
              </a:rPr>
            </a:br>
            <a:r>
              <a:rPr lang="hu-HU" altLang="zh-CN" sz="2000" b="1" spc="300" dirty="0">
                <a:solidFill>
                  <a:srgbClr val="231E1F"/>
                </a:solidFill>
                <a:cs typeface="+mn-ea"/>
                <a:sym typeface="+mn-lt"/>
              </a:rPr>
              <a:t>meg használni</a:t>
            </a:r>
            <a:endParaRPr lang="zh-CN" altLang="en-US" sz="2000" b="1" spc="300" dirty="0">
              <a:solidFill>
                <a:srgbClr val="231E1F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040A6B6-65AF-484A-AD21-E987D1C56528}"/>
              </a:ext>
            </a:extLst>
          </p:cNvPr>
          <p:cNvSpPr txBox="1"/>
          <p:nvPr/>
        </p:nvSpPr>
        <p:spPr>
          <a:xfrm>
            <a:off x="1789104" y="4518489"/>
            <a:ext cx="768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>
              <a:defRPr sz="4000"/>
            </a:lvl1pPr>
          </a:lstStyle>
          <a:p>
            <a:pPr algn="ctr"/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03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9CDD0062-E2BF-47D1-898B-DBB3871F672C}"/>
              </a:ext>
            </a:extLst>
          </p:cNvPr>
          <p:cNvSpPr/>
          <p:nvPr/>
        </p:nvSpPr>
        <p:spPr>
          <a:xfrm>
            <a:off x="2514410" y="4748842"/>
            <a:ext cx="138186" cy="138186"/>
          </a:xfrm>
          <a:prstGeom prst="ellipse">
            <a:avLst/>
          </a:prstGeom>
          <a:solidFill>
            <a:srgbClr val="92A3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0CFEF408-244A-4E28-BE30-D7F3C0AF3B95}"/>
              </a:ext>
            </a:extLst>
          </p:cNvPr>
          <p:cNvSpPr txBox="1"/>
          <p:nvPr/>
        </p:nvSpPr>
        <p:spPr>
          <a:xfrm>
            <a:off x="8131120" y="4471529"/>
            <a:ext cx="2667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altLang="zh-CN" sz="2400" b="1" spc="300" dirty="0">
                <a:solidFill>
                  <a:srgbClr val="231E1F"/>
                </a:solidFill>
                <a:cs typeface="+mn-ea"/>
                <a:sym typeface="+mn-lt"/>
              </a:rPr>
              <a:t>Gyakorold az</a:t>
            </a:r>
            <a:br>
              <a:rPr lang="hu-HU" altLang="zh-CN" sz="2400" b="1" spc="300" dirty="0">
                <a:solidFill>
                  <a:srgbClr val="231E1F"/>
                </a:solidFill>
                <a:cs typeface="+mn-ea"/>
                <a:sym typeface="+mn-lt"/>
              </a:rPr>
            </a:br>
            <a:r>
              <a:rPr lang="hu-HU" altLang="zh-CN" sz="2400" b="1" spc="300" dirty="0">
                <a:solidFill>
                  <a:srgbClr val="231E1F"/>
                </a:solidFill>
                <a:cs typeface="+mn-ea"/>
                <a:sym typeface="+mn-lt"/>
              </a:rPr>
              <a:t>előadást</a:t>
            </a:r>
            <a:endParaRPr lang="zh-CN" altLang="en-US" sz="2400" b="1" spc="300" dirty="0">
              <a:solidFill>
                <a:srgbClr val="231E1F"/>
              </a:solidFill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EF6C7994-4E43-4C2B-B79B-945F067F4EB3}"/>
              </a:ext>
            </a:extLst>
          </p:cNvPr>
          <p:cNvSpPr txBox="1"/>
          <p:nvPr/>
        </p:nvSpPr>
        <p:spPr>
          <a:xfrm>
            <a:off x="7211957" y="4518489"/>
            <a:ext cx="768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>
              <a:defRPr sz="4000"/>
            </a:lvl1pPr>
          </a:lstStyle>
          <a:p>
            <a:pPr algn="ctr"/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04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EE51F88B-BA04-485C-8983-CF2A4FDE5709}"/>
              </a:ext>
            </a:extLst>
          </p:cNvPr>
          <p:cNvSpPr/>
          <p:nvPr/>
        </p:nvSpPr>
        <p:spPr>
          <a:xfrm>
            <a:off x="7937263" y="4748842"/>
            <a:ext cx="138186" cy="138186"/>
          </a:xfrm>
          <a:prstGeom prst="ellipse">
            <a:avLst/>
          </a:prstGeom>
          <a:solidFill>
            <a:srgbClr val="92A3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8" name="文本框 3">
            <a:extLst>
              <a:ext uri="{FF2B5EF4-FFF2-40B4-BE49-F238E27FC236}">
                <a16:creationId xmlns:a16="http://schemas.microsoft.com/office/drawing/2014/main" id="{12870644-C417-1DB6-D88B-36A4964AE917}"/>
              </a:ext>
            </a:extLst>
          </p:cNvPr>
          <p:cNvSpPr txBox="1"/>
          <p:nvPr/>
        </p:nvSpPr>
        <p:spPr>
          <a:xfrm>
            <a:off x="1789104" y="1664976"/>
            <a:ext cx="43927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altLang="zh-CN" sz="4400" spc="300" dirty="0">
                <a:solidFill>
                  <a:srgbClr val="4A5A69"/>
                </a:solidFill>
                <a:cs typeface="+mn-ea"/>
                <a:sym typeface="+mn-lt"/>
              </a:rPr>
              <a:t>Összefoglalva</a:t>
            </a:r>
            <a:endParaRPr lang="zh-CN" altLang="en-US" sz="4400" spc="300" dirty="0">
              <a:solidFill>
                <a:srgbClr val="4A5A69"/>
              </a:solidFill>
              <a:cs typeface="+mn-ea"/>
              <a:sym typeface="+mn-lt"/>
            </a:endParaRPr>
          </a:p>
        </p:txBody>
      </p:sp>
      <p:sp>
        <p:nvSpPr>
          <p:cNvPr id="20" name="文本框 5">
            <a:extLst>
              <a:ext uri="{FF2B5EF4-FFF2-40B4-BE49-F238E27FC236}">
                <a16:creationId xmlns:a16="http://schemas.microsoft.com/office/drawing/2014/main" id="{D7A2D5C1-2BE3-C5CD-9D02-2DA7228455E4}"/>
              </a:ext>
            </a:extLst>
          </p:cNvPr>
          <p:cNvSpPr txBox="1"/>
          <p:nvPr/>
        </p:nvSpPr>
        <p:spPr>
          <a:xfrm>
            <a:off x="8131120" y="2921168"/>
            <a:ext cx="37169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altLang="zh-CN" sz="2000" b="1" spc="300" dirty="0">
                <a:solidFill>
                  <a:srgbClr val="231E1F"/>
                </a:solidFill>
                <a:cs typeface="+mn-ea"/>
                <a:sym typeface="+mn-lt"/>
              </a:rPr>
              <a:t>Figyelj a közönségre,</a:t>
            </a:r>
            <a:br>
              <a:rPr lang="hu-HU" altLang="zh-CN" sz="2000" b="1" spc="300" dirty="0">
                <a:solidFill>
                  <a:srgbClr val="231E1F"/>
                </a:solidFill>
                <a:cs typeface="+mn-ea"/>
                <a:sym typeface="+mn-lt"/>
              </a:rPr>
            </a:br>
            <a:r>
              <a:rPr lang="hu-HU" altLang="zh-CN" sz="2000" b="1" spc="300" dirty="0">
                <a:solidFill>
                  <a:srgbClr val="231E1F"/>
                </a:solidFill>
                <a:cs typeface="+mn-ea"/>
                <a:sym typeface="+mn-lt"/>
              </a:rPr>
              <a:t>igyekezz rájuk szabni</a:t>
            </a:r>
            <a:br>
              <a:rPr lang="hu-HU" altLang="zh-CN" sz="2000" b="1" spc="300" dirty="0">
                <a:solidFill>
                  <a:srgbClr val="231E1F"/>
                </a:solidFill>
                <a:cs typeface="+mn-ea"/>
                <a:sym typeface="+mn-lt"/>
              </a:rPr>
            </a:br>
            <a:r>
              <a:rPr lang="hu-HU" altLang="zh-CN" sz="2000" b="1" spc="300" dirty="0">
                <a:solidFill>
                  <a:srgbClr val="231E1F"/>
                </a:solidFill>
                <a:cs typeface="+mn-ea"/>
                <a:sym typeface="+mn-lt"/>
              </a:rPr>
              <a:t>a prezentációt</a:t>
            </a:r>
            <a:endParaRPr lang="zh-CN" altLang="en-US" sz="2000" b="1" spc="300" dirty="0">
              <a:solidFill>
                <a:srgbClr val="231E1F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3651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102DA6E-11BA-46E8-90F2-6D4224563A84}"/>
              </a:ext>
            </a:extLst>
          </p:cNvPr>
          <p:cNvSpPr txBox="1"/>
          <p:nvPr/>
        </p:nvSpPr>
        <p:spPr>
          <a:xfrm>
            <a:off x="2356977" y="3044279"/>
            <a:ext cx="89477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altLang="zh-CN" sz="4400" dirty="0">
                <a:solidFill>
                  <a:srgbClr val="4A5A69"/>
                </a:solidFill>
                <a:cs typeface="+mn-ea"/>
                <a:sym typeface="+mn-lt"/>
              </a:rPr>
              <a:t>Nagyon köszönjük a figyelmet!</a:t>
            </a:r>
            <a:endParaRPr lang="en-US" altLang="zh-CN" sz="4400" dirty="0">
              <a:solidFill>
                <a:srgbClr val="4A5A69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6060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3">
            <a:hlinkClick r:id="rId2"/>
            <a:extLst>
              <a:ext uri="{FF2B5EF4-FFF2-40B4-BE49-F238E27FC236}">
                <a16:creationId xmlns:a16="http://schemas.microsoft.com/office/drawing/2014/main" id="{F65416FF-FBF3-41F4-9548-6021D5C17534}"/>
              </a:ext>
            </a:extLst>
          </p:cNvPr>
          <p:cNvSpPr txBox="1"/>
          <p:nvPr/>
        </p:nvSpPr>
        <p:spPr>
          <a:xfrm>
            <a:off x="1164757" y="6654077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rgbClr val="92A3B8"/>
                </a:solidFill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https://www.pptxtemplates.com</a:t>
            </a:r>
            <a:endParaRPr lang="ko-KR" altLang="en-US" sz="1000" dirty="0">
              <a:solidFill>
                <a:srgbClr val="92A3B8"/>
              </a:solidFill>
              <a:cs typeface="Arial" panose="020B0604020202020204" pitchFamily="34" charset="0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A7EE3E20-9C87-4E2F-C267-604BFCBC93EB}"/>
              </a:ext>
            </a:extLst>
          </p:cNvPr>
          <p:cNvSpPr txBox="1"/>
          <p:nvPr/>
        </p:nvSpPr>
        <p:spPr>
          <a:xfrm>
            <a:off x="3728113" y="2071226"/>
            <a:ext cx="8270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>
                <a:hlinkClick r:id="rId4"/>
              </a:rPr>
              <a:t>https://www.pszich.u-szeged.hu/article/654/A%20t%C3%B6k%C3%A9letes%20prezent%C3%A1ci%C3%B3.pdf</a:t>
            </a:r>
            <a:endParaRPr lang="hu-HU" sz="1200" dirty="0"/>
          </a:p>
        </p:txBody>
      </p:sp>
      <p:sp>
        <p:nvSpPr>
          <p:cNvPr id="4" name="文本框 1">
            <a:extLst>
              <a:ext uri="{FF2B5EF4-FFF2-40B4-BE49-F238E27FC236}">
                <a16:creationId xmlns:a16="http://schemas.microsoft.com/office/drawing/2014/main" id="{307656B7-4AA0-37D0-CE7C-4DD5491B7181}"/>
              </a:ext>
            </a:extLst>
          </p:cNvPr>
          <p:cNvSpPr txBox="1"/>
          <p:nvPr/>
        </p:nvSpPr>
        <p:spPr>
          <a:xfrm>
            <a:off x="5709417" y="175809"/>
            <a:ext cx="30444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5400" dirty="0">
                <a:solidFill>
                  <a:srgbClr val="4A5A69"/>
                </a:solidFill>
                <a:cs typeface="+mn-ea"/>
                <a:sym typeface="+mn-lt"/>
              </a:rPr>
              <a:t>Forr</a:t>
            </a:r>
            <a:r>
              <a:rPr lang="hu-HU" altLang="zh-CN" sz="5400" dirty="0">
                <a:solidFill>
                  <a:srgbClr val="4A5A69"/>
                </a:solidFill>
                <a:cs typeface="+mn-ea"/>
                <a:sym typeface="+mn-lt"/>
              </a:rPr>
              <a:t>ások</a:t>
            </a:r>
            <a:endParaRPr lang="en-US" altLang="zh-CN" sz="5400" dirty="0">
              <a:solidFill>
                <a:srgbClr val="4A5A69"/>
              </a:solidFill>
              <a:cs typeface="+mn-ea"/>
              <a:sym typeface="+mn-lt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5FC1EEF2-EB77-6AD9-1B58-D057CA7BDF27}"/>
              </a:ext>
            </a:extLst>
          </p:cNvPr>
          <p:cNvSpPr txBox="1"/>
          <p:nvPr/>
        </p:nvSpPr>
        <p:spPr>
          <a:xfrm>
            <a:off x="3584226" y="3122190"/>
            <a:ext cx="5169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>
                <a:hlinkClick r:id="rId5"/>
              </a:rPr>
              <a:t>https://www.hrenko.hu/blog/mi-a-jo-prezentacio-titka-elaruljuk</a:t>
            </a:r>
            <a:endParaRPr lang="hu-HU" sz="1200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2A797583-8ACB-13C3-EA25-23661AFD4E00}"/>
              </a:ext>
            </a:extLst>
          </p:cNvPr>
          <p:cNvSpPr txBox="1"/>
          <p:nvPr/>
        </p:nvSpPr>
        <p:spPr>
          <a:xfrm>
            <a:off x="1574230" y="4371276"/>
            <a:ext cx="8270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>
                <a:hlinkClick r:id="rId4"/>
              </a:rPr>
              <a:t>https://www.pszich.u-szeged.hu/article/654/A%20t%C3%B6k%C3%A9letes%20prezent%C3%A1ci%C3%B3.pdf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2779374078"/>
      </p:ext>
    </p:extLst>
  </p:cSld>
  <p:clrMapOvr>
    <a:masterClrMapping/>
  </p:clrMapOvr>
</p:sld>
</file>

<file path=ppt/theme/theme1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2vvqgvle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382</Words>
  <Application>Microsoft Office PowerPoint</Application>
  <PresentationFormat>Szélesvásznú</PresentationFormat>
  <Paragraphs>43</Paragraphs>
  <Slides>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Diacímek</vt:lpstr>
      </vt:variant>
      <vt:variant>
        <vt:i4>8</vt:i4>
      </vt:variant>
    </vt:vector>
  </HeadingPairs>
  <TitlesOfParts>
    <vt:vector size="14" baseType="lpstr">
      <vt:lpstr>微软雅黑</vt:lpstr>
      <vt:lpstr>Arial</vt:lpstr>
      <vt:lpstr>Calibri</vt:lpstr>
      <vt:lpstr>包图简圆体</vt:lpstr>
      <vt:lpstr>www.freeppt7.com</vt:lpstr>
      <vt:lpstr>www.jpppt.com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Manager>www.freeppt7.com</Manager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Áron Geosits</dc:creator>
  <cp:keywords>www.freeppt7.com</cp:keywords>
  <dc:description>www.freeppt7.com</dc:description>
  <cp:lastModifiedBy>O365 felhasználó</cp:lastModifiedBy>
  <cp:revision>37</cp:revision>
  <dcterms:created xsi:type="dcterms:W3CDTF">2020-01-03T06:53:11Z</dcterms:created>
  <dcterms:modified xsi:type="dcterms:W3CDTF">2023-10-15T17:35:36Z</dcterms:modified>
</cp:coreProperties>
</file>